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D2D-800F-4EDB-A745-722DF973F5D1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6C5695-B85F-49D2-9A53-0831050AE1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D2D-800F-4EDB-A745-722DF973F5D1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5695-B85F-49D2-9A53-0831050AE1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D2D-800F-4EDB-A745-722DF973F5D1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5695-B85F-49D2-9A53-0831050AE1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132ED2D-800F-4EDB-A745-722DF973F5D1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66C5695-B85F-49D2-9A53-0831050AE1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D2D-800F-4EDB-A745-722DF973F5D1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5695-B85F-49D2-9A53-0831050AE1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D2D-800F-4EDB-A745-722DF973F5D1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5695-B85F-49D2-9A53-0831050AE1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5695-B85F-49D2-9A53-0831050AE1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D2D-800F-4EDB-A745-722DF973F5D1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D2D-800F-4EDB-A745-722DF973F5D1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5695-B85F-49D2-9A53-0831050AE1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D2D-800F-4EDB-A745-722DF973F5D1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5695-B85F-49D2-9A53-0831050AE1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132ED2D-800F-4EDB-A745-722DF973F5D1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66C5695-B85F-49D2-9A53-0831050AE1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D2D-800F-4EDB-A745-722DF973F5D1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6C5695-B85F-49D2-9A53-0831050AE1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132ED2D-800F-4EDB-A745-722DF973F5D1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66C5695-B85F-49D2-9A53-0831050AE1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Жестокое обращение </a:t>
            </a:r>
            <a:endParaRPr lang="ru-RU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6719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 err="1" smtClean="0"/>
              <a:t>Арт-терапия</a:t>
            </a:r>
            <a:r>
              <a:rPr lang="ru-RU" dirty="0" smtClean="0"/>
              <a:t>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Музыкотерапия;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Сказкатерапия;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Библиотерапия;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Психотерапия;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Консультирование;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Тренинги;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/>
              <a:t>Саморегуляция</a:t>
            </a:r>
            <a:r>
              <a:rPr lang="ru-RU" dirty="0" smtClean="0"/>
              <a:t>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Медитация;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Трудотерапия.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144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Формы и методы реабилитационной работы с несовершеннолетними подвергшимися насилию</a:t>
            </a:r>
            <a:endParaRPr lang="ru-RU" sz="2800" b="1" dirty="0"/>
          </a:p>
        </p:txBody>
      </p:sp>
      <p:pic>
        <p:nvPicPr>
          <p:cNvPr id="4" name="Рисунок 3" descr="бббб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43306" y="2143116"/>
            <a:ext cx="4903297" cy="3693817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ьооооо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844" y="500042"/>
            <a:ext cx="8849112" cy="5958401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2428868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i="1" dirty="0" smtClean="0">
                <a:solidFill>
                  <a:srgbClr val="FF0000"/>
                </a:solidFill>
              </a:rPr>
              <a:t>Разорвем круг насилия</a:t>
            </a:r>
            <a:endParaRPr lang="ru-RU" sz="60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595958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Жестокое обращение с ребенком- </a:t>
            </a:r>
            <a:r>
              <a:rPr lang="ru-RU" dirty="0" smtClean="0"/>
              <a:t>причинение вреда физическому и психическому здоровью, угроза его развитию и жизни.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imgprevi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2143116"/>
            <a:ext cx="6215106" cy="4288425"/>
          </a:xfrm>
          <a:prstGeom prst="rect">
            <a:avLst/>
          </a:prstGeom>
        </p:spPr>
      </p:pic>
      <p:pic>
        <p:nvPicPr>
          <p:cNvPr id="4" name="Рисунок 3" descr="wragwy rvsnettm xpgymympj z arwgj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5008" y="1428736"/>
            <a:ext cx="2762264" cy="4143396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381644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Физическое насилие- </a:t>
            </a:r>
            <a:r>
              <a:rPr lang="ru-RU" sz="2000" dirty="0" smtClean="0"/>
              <a:t>нанесение ребенку физических травм и телесных повреждений, применение жестоких физических наказаний.</a:t>
            </a:r>
          </a:p>
          <a:p>
            <a:r>
              <a:rPr lang="ru-RU" sz="2000" b="1" dirty="0" smtClean="0"/>
              <a:t>Сексуальное насилие </a:t>
            </a:r>
            <a:r>
              <a:rPr lang="ru-RU" sz="2000" dirty="0" smtClean="0"/>
              <a:t>– вовлечение зависимых , незрелых детей в сексуальную активность, которую они не полностью осознают, на которую они не могут дать информированное согласие или которая нарушает социальное табу.</a:t>
            </a:r>
          </a:p>
          <a:p>
            <a:r>
              <a:rPr lang="ru-RU" sz="2000" b="1" dirty="0" smtClean="0"/>
              <a:t>Пренебрежение потребностям ребенка </a:t>
            </a:r>
            <a:r>
              <a:rPr lang="ru-RU" sz="2000" dirty="0" smtClean="0"/>
              <a:t>– родители или замещающие их лица не обеспечивают ребенка  пищей, одеждой, гигиеническими условиями, соответствующие его потребностям, что наносит вред психологическому и физиологическому здоровью ребенка.</a:t>
            </a:r>
          </a:p>
          <a:p>
            <a:r>
              <a:rPr lang="ru-RU" sz="2000" b="1" dirty="0" smtClean="0"/>
              <a:t>Эмоциональное или психологическое  насилие</a:t>
            </a:r>
            <a:r>
              <a:rPr lang="ru-RU" sz="2000" dirty="0" smtClean="0"/>
              <a:t>– постоянное унижение, отвержение, превращение ребенка в «козла отпущения» родителями или законными представителями.</a:t>
            </a:r>
          </a:p>
          <a:p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бб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857364"/>
            <a:ext cx="4024334" cy="267618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/>
              <a:t>Семьи, где несовершеннолетние подвергаются насилию, неодинаковы и по уровню материального благополучия, и по степени близости  между членами семьи.</a:t>
            </a:r>
            <a:endParaRPr lang="ru-RU" sz="2400" b="1" dirty="0"/>
          </a:p>
        </p:txBody>
      </p:sp>
      <p:pic>
        <p:nvPicPr>
          <p:cNvPr id="5" name="Рисунок 4" descr="imgpreview.jpg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86512" y="1785926"/>
            <a:ext cx="2309822" cy="2263626"/>
          </a:xfrm>
          <a:prstGeom prst="rect">
            <a:avLst/>
          </a:prstGeom>
        </p:spPr>
      </p:pic>
      <p:pic>
        <p:nvPicPr>
          <p:cNvPr id="7" name="Рисунок 6" descr="ронг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4810" y="3857628"/>
            <a:ext cx="2428892" cy="2428892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Untitled-5(50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57422" y="2000240"/>
            <a:ext cx="4619644" cy="374191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1285884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/>
              <a:t>Признаки насилия над детьми</a:t>
            </a:r>
            <a:endParaRPr lang="ru-RU" sz="4800" b="1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435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600" b="1" dirty="0" smtClean="0"/>
              <a:t>Во внешности:</a:t>
            </a:r>
          </a:p>
          <a:p>
            <a:r>
              <a:rPr lang="ru-RU" sz="1600" dirty="0" smtClean="0"/>
              <a:t>Ребенок не выглядит соответствующе своему возрасту;</a:t>
            </a:r>
          </a:p>
          <a:p>
            <a:r>
              <a:rPr lang="ru-RU" sz="1600" dirty="0" smtClean="0"/>
              <a:t>Возможны задержка развития или отсталость;</a:t>
            </a:r>
          </a:p>
          <a:p>
            <a:r>
              <a:rPr lang="ru-RU" sz="1600" dirty="0" smtClean="0"/>
              <a:t>Неподходяще одет;</a:t>
            </a:r>
          </a:p>
          <a:p>
            <a:r>
              <a:rPr lang="ru-RU" sz="1600" dirty="0" smtClean="0"/>
              <a:t>Неухоженный , грязный;</a:t>
            </a:r>
          </a:p>
          <a:p>
            <a:r>
              <a:rPr lang="ru-RU" sz="1600" dirty="0" smtClean="0"/>
              <a:t>Не лечит физические проблемы и раны.</a:t>
            </a:r>
          </a:p>
          <a:p>
            <a:pPr>
              <a:buNone/>
            </a:pPr>
            <a:r>
              <a:rPr lang="ru-RU" sz="1600" b="1" dirty="0" smtClean="0"/>
              <a:t>В поведении:</a:t>
            </a:r>
          </a:p>
          <a:p>
            <a:r>
              <a:rPr lang="ru-RU" sz="1600" b="1" dirty="0" smtClean="0"/>
              <a:t>Очень легко заводит друзей среди чужих люде, не боится их;</a:t>
            </a:r>
          </a:p>
          <a:p>
            <a:r>
              <a:rPr lang="ru-RU" sz="1600" b="1" dirty="0" smtClean="0"/>
              <a:t>Интенсивно требует внимания других людей;</a:t>
            </a:r>
          </a:p>
          <a:p>
            <a:r>
              <a:rPr lang="ru-RU" sz="1600" b="1" dirty="0" err="1" smtClean="0"/>
              <a:t>Антисоциальные</a:t>
            </a:r>
            <a:r>
              <a:rPr lang="ru-RU" sz="1600" b="1" dirty="0" smtClean="0"/>
              <a:t> действия;</a:t>
            </a:r>
          </a:p>
          <a:p>
            <a:r>
              <a:rPr lang="ru-RU" sz="1600" b="1" dirty="0" smtClean="0"/>
              <a:t>У ребенка в семье роль родителя;</a:t>
            </a:r>
          </a:p>
          <a:p>
            <a:r>
              <a:rPr lang="ru-RU" sz="1600" b="1" dirty="0" smtClean="0"/>
              <a:t>Притворяется более старшим;</a:t>
            </a:r>
          </a:p>
          <a:p>
            <a:r>
              <a:rPr lang="ru-RU" sz="1600" b="1" dirty="0" smtClean="0"/>
              <a:t>Слишком самостоятельный, способности заботится о себе не соответствуют возрасту;</a:t>
            </a:r>
          </a:p>
          <a:p>
            <a:r>
              <a:rPr lang="ru-RU" sz="1600" b="1" dirty="0" smtClean="0"/>
              <a:t>Часто грустный , печальный;</a:t>
            </a:r>
          </a:p>
          <a:p>
            <a:r>
              <a:rPr lang="ru-RU" sz="1600" b="1" dirty="0" smtClean="0"/>
              <a:t>Низкая самооценка, чувство неполноценности;</a:t>
            </a:r>
          </a:p>
          <a:p>
            <a:r>
              <a:rPr lang="ru-RU" sz="1600" b="1" dirty="0" smtClean="0"/>
              <a:t>Трудности в общении со сверстниками.</a:t>
            </a:r>
          </a:p>
          <a:p>
            <a:pPr>
              <a:buNone/>
            </a:pPr>
            <a:endParaRPr lang="ru-RU" sz="1600" b="1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5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Признаки заброшенности ребенка</a:t>
            </a:r>
            <a:endParaRPr lang="ru-RU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Частые психоэмоциональные жалобы;</a:t>
            </a:r>
          </a:p>
          <a:p>
            <a:r>
              <a:rPr lang="ru-RU" dirty="0" smtClean="0"/>
              <a:t>Ребенок мочиться в штаны или в кровать;</a:t>
            </a:r>
          </a:p>
          <a:p>
            <a:r>
              <a:rPr lang="ru-RU" dirty="0" smtClean="0"/>
              <a:t>Плохая одежда;</a:t>
            </a:r>
          </a:p>
          <a:p>
            <a:r>
              <a:rPr lang="ru-RU" dirty="0" smtClean="0"/>
              <a:t>Условия проживания хуже, чем у других детей в семье;</a:t>
            </a:r>
          </a:p>
          <a:p>
            <a:r>
              <a:rPr lang="ru-RU" dirty="0" smtClean="0"/>
              <a:t>Грустный в течении продолжительного времени, в плохом настроении, закрывается от  других людей;</a:t>
            </a:r>
          </a:p>
          <a:p>
            <a:r>
              <a:rPr lang="ru-RU" dirty="0" smtClean="0"/>
              <a:t>Ребенок податливый, слишком послушный с другими людьми;</a:t>
            </a:r>
          </a:p>
          <a:p>
            <a:r>
              <a:rPr lang="ru-RU" dirty="0" smtClean="0"/>
              <a:t>Деструктивное поведение;</a:t>
            </a:r>
          </a:p>
          <a:p>
            <a:r>
              <a:rPr lang="ru-RU" dirty="0" smtClean="0"/>
              <a:t>Ребенок бежит из дома или после уроков отказывается идти домой;</a:t>
            </a:r>
          </a:p>
          <a:p>
            <a:r>
              <a:rPr lang="ru-RU" dirty="0" smtClean="0"/>
              <a:t>Поведение агрессивное</a:t>
            </a:r>
            <a:r>
              <a:rPr lang="ru-RU" smtClean="0"/>
              <a:t>, импульсивное.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Признаки эмоционального насилия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6252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Во внешности</a:t>
            </a:r>
          </a:p>
          <a:p>
            <a:r>
              <a:rPr lang="ru-RU" dirty="0" smtClean="0"/>
              <a:t>Есть раны;</a:t>
            </a:r>
          </a:p>
          <a:p>
            <a:r>
              <a:rPr lang="ru-RU" dirty="0" smtClean="0"/>
              <a:t>Следы ожогов;</a:t>
            </a:r>
          </a:p>
          <a:p>
            <a:r>
              <a:rPr lang="ru-RU" dirty="0" smtClean="0"/>
              <a:t>Ожоги от горячей воды;</a:t>
            </a:r>
          </a:p>
          <a:p>
            <a:r>
              <a:rPr lang="ru-RU" dirty="0" smtClean="0"/>
              <a:t>Травмы головы.</a:t>
            </a:r>
          </a:p>
          <a:p>
            <a:pPr>
              <a:buNone/>
            </a:pPr>
            <a:r>
              <a:rPr lang="ru-RU" dirty="0" smtClean="0"/>
              <a:t>В поведении</a:t>
            </a:r>
          </a:p>
          <a:p>
            <a:r>
              <a:rPr lang="ru-RU" dirty="0" smtClean="0"/>
              <a:t>Ребенок не может вспомнить или рассказать , как возникли раны на его теле;</a:t>
            </a:r>
          </a:p>
          <a:p>
            <a:r>
              <a:rPr lang="ru-RU" dirty="0" smtClean="0"/>
              <a:t>Ребенок избегает объяснений и неуверенно объясняет;</a:t>
            </a:r>
          </a:p>
          <a:p>
            <a:r>
              <a:rPr lang="ru-RU" dirty="0" smtClean="0"/>
              <a:t>Ребенок опасливый, осторожный по отношению ко взрослым;</a:t>
            </a:r>
          </a:p>
          <a:p>
            <a:r>
              <a:rPr lang="ru-RU" dirty="0" smtClean="0"/>
              <a:t>Ребенок избегает или уклоняется от физического контакта с людьми;</a:t>
            </a:r>
          </a:p>
          <a:p>
            <a:r>
              <a:rPr lang="ru-RU" dirty="0" smtClean="0"/>
              <a:t>Проблемы в общении;</a:t>
            </a:r>
          </a:p>
          <a:p>
            <a:r>
              <a:rPr lang="ru-RU" dirty="0" smtClean="0"/>
              <a:t>Низкая самооценка;</a:t>
            </a:r>
          </a:p>
          <a:p>
            <a:r>
              <a:rPr lang="ru-RU" dirty="0" smtClean="0"/>
              <a:t>Ребенок усиленно заботиться о своих родителях;</a:t>
            </a:r>
          </a:p>
          <a:p>
            <a:r>
              <a:rPr lang="ru-RU" dirty="0" smtClean="0"/>
              <a:t>Задержка развития;</a:t>
            </a:r>
          </a:p>
          <a:p>
            <a:r>
              <a:rPr lang="ru-RU" dirty="0" smtClean="0"/>
              <a:t>Самодеструктивное поведение;</a:t>
            </a:r>
          </a:p>
          <a:p>
            <a:r>
              <a:rPr lang="ru-RU" dirty="0" smtClean="0"/>
              <a:t>Эмоциональные проблемы;</a:t>
            </a:r>
          </a:p>
          <a:p>
            <a:r>
              <a:rPr lang="ru-RU" dirty="0" smtClean="0"/>
              <a:t>Не проходящий страх.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Признаки физического насилия </a:t>
            </a:r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5600" dirty="0" smtClean="0"/>
              <a:t>Во внешности</a:t>
            </a:r>
          </a:p>
          <a:p>
            <a:r>
              <a:rPr lang="ru-RU" sz="5600" dirty="0" smtClean="0"/>
              <a:t>Не обычный или сильный зуд в горле , в интимных местах тела;</a:t>
            </a:r>
          </a:p>
          <a:p>
            <a:r>
              <a:rPr lang="ru-RU" sz="5600" dirty="0" smtClean="0"/>
              <a:t>Боль во время мочеиспускания, дефекации, а также, когда сидит или ходит;</a:t>
            </a:r>
          </a:p>
          <a:p>
            <a:r>
              <a:rPr lang="ru-RU" sz="5600" dirty="0" smtClean="0"/>
              <a:t>Ребенок не особенно соблюдает личную гигиену;</a:t>
            </a:r>
          </a:p>
          <a:p>
            <a:r>
              <a:rPr lang="ru-RU" sz="5600" dirty="0" smtClean="0"/>
              <a:t>Ребенок неловко держит ноги.</a:t>
            </a:r>
          </a:p>
          <a:p>
            <a:pPr>
              <a:buNone/>
            </a:pPr>
            <a:r>
              <a:rPr lang="ru-RU" sz="5600" dirty="0" smtClean="0"/>
              <a:t>В поведении</a:t>
            </a:r>
          </a:p>
          <a:p>
            <a:r>
              <a:rPr lang="ru-RU" sz="5600" dirty="0" smtClean="0"/>
              <a:t>Неадекватные возрасту игры с игрушками, с собой или с другими детьми;</a:t>
            </a:r>
          </a:p>
          <a:p>
            <a:r>
              <a:rPr lang="ru-RU" sz="5600" dirty="0" smtClean="0"/>
              <a:t>Наблюдаются попытки ребенка ввязаться во взрослые сексуальные игры;</a:t>
            </a:r>
          </a:p>
          <a:p>
            <a:r>
              <a:rPr lang="ru-RU" sz="5600" dirty="0" smtClean="0"/>
              <a:t>Неадекватные возрасту рисунки людей, на которых явно вырисованы интимные места тела или есть описания этих мест;</a:t>
            </a:r>
          </a:p>
          <a:p>
            <a:r>
              <a:rPr lang="ru-RU" sz="5600" dirty="0" smtClean="0"/>
              <a:t>Знания ребенка о сексуальных вопросах другие, более сложные;</a:t>
            </a:r>
          </a:p>
          <a:p>
            <a:r>
              <a:rPr lang="ru-RU" sz="5600" dirty="0" smtClean="0"/>
              <a:t>Ребенок неохотно или с необоснованным избеганием идет к родителям;</a:t>
            </a:r>
          </a:p>
          <a:p>
            <a:r>
              <a:rPr lang="ru-RU" sz="5600" dirty="0" smtClean="0"/>
              <a:t>У ребенка повторные жалобы на здоровье без физической причины;</a:t>
            </a:r>
          </a:p>
          <a:p>
            <a:r>
              <a:rPr lang="ru-RU" sz="5600" dirty="0" smtClean="0"/>
              <a:t>Необъяснимые перемены в поведении;</a:t>
            </a:r>
          </a:p>
          <a:p>
            <a:r>
              <a:rPr lang="ru-RU" sz="5600" dirty="0" smtClean="0"/>
              <a:t>Ночные кошмары и нарушения сна;</a:t>
            </a:r>
          </a:p>
          <a:p>
            <a:r>
              <a:rPr lang="ru-RU" sz="5600" dirty="0" smtClean="0"/>
              <a:t>Поведение больше соответствует поведению детей младше;</a:t>
            </a:r>
          </a:p>
          <a:p>
            <a:r>
              <a:rPr lang="ru-RU" sz="5600" dirty="0" smtClean="0"/>
              <a:t>Ребенок не разрешает себя раздеть;</a:t>
            </a:r>
          </a:p>
          <a:p>
            <a:r>
              <a:rPr lang="ru-RU" sz="5600" dirty="0" smtClean="0"/>
              <a:t>Произошла травматическая </a:t>
            </a:r>
            <a:r>
              <a:rPr lang="ru-RU" sz="5600" dirty="0" err="1" smtClean="0"/>
              <a:t>сексуализация</a:t>
            </a:r>
            <a:r>
              <a:rPr lang="ru-RU" sz="5600" dirty="0" smtClean="0"/>
              <a:t> или развитие сексуального поведения ребенка задержано;</a:t>
            </a:r>
          </a:p>
          <a:p>
            <a:r>
              <a:rPr lang="ru-RU" sz="5600" dirty="0" smtClean="0"/>
              <a:t>У ребенка эмоциональные проблемы;</a:t>
            </a:r>
          </a:p>
          <a:p>
            <a:r>
              <a:rPr lang="ru-RU" sz="5600" dirty="0" smtClean="0"/>
              <a:t>Ребенок ввязывается в деструктивные ситуации;</a:t>
            </a:r>
          </a:p>
          <a:p>
            <a:r>
              <a:rPr lang="ru-RU" sz="5600" dirty="0" smtClean="0"/>
              <a:t>Ребенок рассказывает , что кто – то трогал его за интимные части тела.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/>
          <a:lstStyle/>
          <a:p>
            <a:r>
              <a:rPr lang="ru-RU" dirty="0" smtClean="0"/>
              <a:t>Признаки сексуального насилия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116</TotalTime>
  <Words>610</Words>
  <Application>Microsoft Office PowerPoint</Application>
  <PresentationFormat>Экран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Бумажная</vt:lpstr>
      <vt:lpstr>Жестокое обращение </vt:lpstr>
      <vt:lpstr>Слайд 2</vt:lpstr>
      <vt:lpstr>Слайд 3</vt:lpstr>
      <vt:lpstr>Семьи, где несовершеннолетние подвергаются насилию, неодинаковы и по уровню материального благополучия, и по степени близости  между членами семьи.</vt:lpstr>
      <vt:lpstr>Признаки насилия над детьми</vt:lpstr>
      <vt:lpstr>Признаки заброшенности ребенка</vt:lpstr>
      <vt:lpstr>Признаки эмоционального насилия</vt:lpstr>
      <vt:lpstr>Признаки физического насилия </vt:lpstr>
      <vt:lpstr>Признаки сексуального насилия</vt:lpstr>
      <vt:lpstr>Формы и методы реабилитационной работы с несовершеннолетними подвергшимися насилию</vt:lpstr>
      <vt:lpstr>Разорвем круг насилия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Жестокое обращение </dc:title>
  <dc:creator>Admin</dc:creator>
  <cp:lastModifiedBy>Admin</cp:lastModifiedBy>
  <cp:revision>12</cp:revision>
  <dcterms:created xsi:type="dcterms:W3CDTF">2011-10-10T16:03:57Z</dcterms:created>
  <dcterms:modified xsi:type="dcterms:W3CDTF">2011-10-10T18:57:51Z</dcterms:modified>
</cp:coreProperties>
</file>